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sldIdLst>
    <p:sldId id="267" r:id="rId2"/>
    <p:sldId id="275" r:id="rId3"/>
    <p:sldId id="273" r:id="rId4"/>
    <p:sldId id="271" r:id="rId5"/>
    <p:sldId id="272" r:id="rId6"/>
    <p:sldId id="274" r:id="rId7"/>
    <p:sldId id="266" r:id="rId8"/>
    <p:sldId id="263" r:id="rId9"/>
    <p:sldId id="264" r:id="rId10"/>
    <p:sldId id="257" r:id="rId11"/>
    <p:sldId id="268"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A1351-C4B2-4175-99ED-93A3594F8236}" type="datetimeFigureOut">
              <a:rPr lang="es-ES" smtClean="0"/>
              <a:t>08/03/2018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2D236-36B7-4D02-A5DD-7FD777071451}" type="slidenum">
              <a:rPr lang="es-ES" smtClean="0"/>
              <a:t>‹Nº›</a:t>
            </a:fld>
            <a:endParaRPr lang="es-ES"/>
          </a:p>
        </p:txBody>
      </p:sp>
    </p:spTree>
    <p:extLst>
      <p:ext uri="{BB962C8B-B14F-4D97-AF65-F5344CB8AC3E}">
        <p14:creationId xmlns:p14="http://schemas.microsoft.com/office/powerpoint/2010/main" val="268019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102714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91231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410810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136006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276267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161624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14362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93066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309505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135556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4DAD3D9-D9CD-4A70-AC9A-F3ABEE5BABBE}" type="datetimeFigureOut">
              <a:rPr lang="es-ES" smtClean="0"/>
              <a:t>08/03/2018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D6ABDE-9783-4402-A51A-6112E28954C3}" type="slidenum">
              <a:rPr lang="es-ES" smtClean="0"/>
              <a:t>‹Nº›</a:t>
            </a:fld>
            <a:endParaRPr lang="es-ES"/>
          </a:p>
        </p:txBody>
      </p:sp>
    </p:spTree>
    <p:extLst>
      <p:ext uri="{BB962C8B-B14F-4D97-AF65-F5344CB8AC3E}">
        <p14:creationId xmlns:p14="http://schemas.microsoft.com/office/powerpoint/2010/main" val="201977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AD3D9-D9CD-4A70-AC9A-F3ABEE5BABBE}" type="datetimeFigureOut">
              <a:rPr lang="es-ES" smtClean="0"/>
              <a:t>08/03/2018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6ABDE-9783-4402-A51A-6112E28954C3}" type="slidenum">
              <a:rPr lang="es-ES" smtClean="0"/>
              <a:t>‹Nº›</a:t>
            </a:fld>
            <a:endParaRPr lang="es-ES"/>
          </a:p>
        </p:txBody>
      </p:sp>
    </p:spTree>
    <p:extLst>
      <p:ext uri="{BB962C8B-B14F-4D97-AF65-F5344CB8AC3E}">
        <p14:creationId xmlns:p14="http://schemas.microsoft.com/office/powerpoint/2010/main" val="239261654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AA2FE28-8194-41C7-BFDC-A8F4C1A81054}"/>
              </a:ext>
            </a:extLst>
          </p:cNvPr>
          <p:cNvGraphicFramePr>
            <a:graphicFrameLocks noChangeAspect="1"/>
          </p:cNvGraphicFramePr>
          <p:nvPr>
            <p:extLst>
              <p:ext uri="{D42A27DB-BD31-4B8C-83A1-F6EECF244321}">
                <p14:modId xmlns:p14="http://schemas.microsoft.com/office/powerpoint/2010/main" val="1385740981"/>
              </p:ext>
            </p:extLst>
          </p:nvPr>
        </p:nvGraphicFramePr>
        <p:xfrm>
          <a:off x="2267745" y="301120"/>
          <a:ext cx="4752528" cy="6068262"/>
        </p:xfrm>
        <a:graphic>
          <a:graphicData uri="http://schemas.openxmlformats.org/presentationml/2006/ole">
            <mc:AlternateContent xmlns:mc="http://schemas.openxmlformats.org/markup-compatibility/2006">
              <mc:Choice xmlns:v="urn:schemas-microsoft-com:vml" Requires="v">
                <p:oleObj spid="_x0000_s1043" name="PhotoImpact" r:id="rId3" imgW="665280" imgH="849960" progId="PI3.Image">
                  <p:embed/>
                </p:oleObj>
              </mc:Choice>
              <mc:Fallback>
                <p:oleObj name="PhotoImpact" r:id="rId3" imgW="665280" imgH="849960" progId="PI3.Image">
                  <p:embed/>
                  <p:pic>
                    <p:nvPicPr>
                      <p:cNvPr id="0" name=""/>
                      <p:cNvPicPr/>
                      <p:nvPr/>
                    </p:nvPicPr>
                    <p:blipFill>
                      <a:blip r:embed="rId4"/>
                      <a:stretch>
                        <a:fillRect/>
                      </a:stretch>
                    </p:blipFill>
                    <p:spPr>
                      <a:xfrm>
                        <a:off x="2267745" y="301120"/>
                        <a:ext cx="4752528" cy="6068262"/>
                      </a:xfrm>
                      <a:prstGeom prst="rect">
                        <a:avLst/>
                      </a:prstGeom>
                    </p:spPr>
                  </p:pic>
                </p:oleObj>
              </mc:Fallback>
            </mc:AlternateContent>
          </a:graphicData>
        </a:graphic>
      </p:graphicFrame>
    </p:spTree>
    <p:extLst>
      <p:ext uri="{BB962C8B-B14F-4D97-AF65-F5344CB8AC3E}">
        <p14:creationId xmlns:p14="http://schemas.microsoft.com/office/powerpoint/2010/main" val="181837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79912" y="332656"/>
            <a:ext cx="5364088" cy="6264696"/>
          </a:xfrm>
        </p:spPr>
        <p:txBody>
          <a:bodyPr>
            <a:normAutofit/>
          </a:bodyPr>
          <a:lstStyle/>
          <a:p>
            <a:pPr marL="0" indent="0" algn="ctr">
              <a:buNone/>
            </a:pPr>
            <a:r>
              <a:rPr lang="es-MX" sz="2800" b="1" dirty="0"/>
              <a:t>Especialidades</a:t>
            </a:r>
          </a:p>
          <a:p>
            <a:pPr marL="0" indent="0" algn="ctr">
              <a:buNone/>
            </a:pPr>
            <a:endParaRPr lang="es-MX" sz="2800" b="1" dirty="0"/>
          </a:p>
          <a:p>
            <a:pPr marL="0" indent="0" algn="ctr">
              <a:buNone/>
            </a:pPr>
            <a:r>
              <a:rPr lang="es-MX" sz="2800" b="1" dirty="0"/>
              <a:t>1.- Agroecología y seguridad </a:t>
            </a:r>
            <a:r>
              <a:rPr lang="es-ES" sz="2800" b="1" dirty="0"/>
              <a:t>alimentaria</a:t>
            </a:r>
            <a:r>
              <a:rPr lang="es-ES" sz="2800" dirty="0"/>
              <a:t>  </a:t>
            </a:r>
          </a:p>
          <a:p>
            <a:pPr marL="0" indent="0" algn="ctr">
              <a:buNone/>
            </a:pPr>
            <a:endParaRPr lang="es-ES" sz="2800" dirty="0"/>
          </a:p>
          <a:p>
            <a:pPr marL="0" indent="0" algn="ctr">
              <a:buNone/>
            </a:pPr>
            <a:r>
              <a:rPr lang="es-ES" sz="2800" b="1" cap="all" dirty="0"/>
              <a:t>2.- P</a:t>
            </a:r>
            <a:r>
              <a:rPr lang="es-ES" sz="2800" b="1" dirty="0"/>
              <a:t>rocesos alfareros, innovación tecnológica y derechos artesanos </a:t>
            </a:r>
          </a:p>
          <a:p>
            <a:pPr marL="0" indent="0" algn="ctr">
              <a:buNone/>
            </a:pPr>
            <a:endParaRPr lang="es-ES" sz="2800" b="1" cap="all" dirty="0"/>
          </a:p>
          <a:p>
            <a:pPr marL="0" indent="0" algn="ctr">
              <a:buNone/>
            </a:pPr>
            <a:r>
              <a:rPr lang="es-MX" sz="2800" b="1" cap="all" dirty="0"/>
              <a:t>3.- E</a:t>
            </a:r>
            <a:r>
              <a:rPr lang="es-MX" sz="2800" b="1" dirty="0"/>
              <a:t>conomía social y gestión de emprendimientos cooperativos</a:t>
            </a:r>
            <a:r>
              <a:rPr lang="es-ES" sz="2800" dirty="0"/>
              <a:t>  </a:t>
            </a:r>
          </a:p>
          <a:p>
            <a:pPr marL="0" indent="0" algn="ctr">
              <a:buNone/>
            </a:pPr>
            <a:endParaRPr lang="es-ES" sz="2800" b="1" cap="all" dirty="0"/>
          </a:p>
          <a:p>
            <a:pPr marL="0" indent="0" algn="ctr">
              <a:buNone/>
            </a:pPr>
            <a:endParaRPr lang="es-ES" sz="2800" dirty="0"/>
          </a:p>
        </p:txBody>
      </p:sp>
      <p:pic>
        <p:nvPicPr>
          <p:cNvPr id="5" name="Imagen 4">
            <a:extLst>
              <a:ext uri="{FF2B5EF4-FFF2-40B4-BE49-F238E27FC236}">
                <a16:creationId xmlns:a16="http://schemas.microsoft.com/office/drawing/2014/main" id="{00571D00-686A-4EE7-919C-E6B0016480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008"/>
            <a:ext cx="3840426" cy="2880319"/>
          </a:xfrm>
          <a:prstGeom prst="rect">
            <a:avLst/>
          </a:prstGeom>
        </p:spPr>
      </p:pic>
      <p:pic>
        <p:nvPicPr>
          <p:cNvPr id="7" name="Imagen 6">
            <a:extLst>
              <a:ext uri="{FF2B5EF4-FFF2-40B4-BE49-F238E27FC236}">
                <a16:creationId xmlns:a16="http://schemas.microsoft.com/office/drawing/2014/main" id="{3BB8AEAF-EC3B-423B-88FC-55ABC1B4E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3" y="3418318"/>
            <a:ext cx="3870178" cy="2902634"/>
          </a:xfrm>
          <a:prstGeom prst="rect">
            <a:avLst/>
          </a:prstGeom>
        </p:spPr>
      </p:pic>
    </p:spTree>
    <p:extLst>
      <p:ext uri="{BB962C8B-B14F-4D97-AF65-F5344CB8AC3E}">
        <p14:creationId xmlns:p14="http://schemas.microsoft.com/office/powerpoint/2010/main" val="179185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BC4F1D-BC28-4D60-AF5F-50BC89152EB9}"/>
              </a:ext>
            </a:extLst>
          </p:cNvPr>
          <p:cNvSpPr>
            <a:spLocks noGrp="1"/>
          </p:cNvSpPr>
          <p:nvPr>
            <p:ph idx="1"/>
          </p:nvPr>
        </p:nvSpPr>
        <p:spPr>
          <a:xfrm>
            <a:off x="457200" y="1412777"/>
            <a:ext cx="8229600" cy="576064"/>
          </a:xfrm>
        </p:spPr>
        <p:txBody>
          <a:bodyPr>
            <a:normAutofit lnSpcReduction="10000"/>
          </a:bodyPr>
          <a:lstStyle/>
          <a:p>
            <a:pPr marL="0" indent="0" algn="ctr">
              <a:buNone/>
            </a:pPr>
            <a:r>
              <a:rPr lang="es-ES" dirty="0"/>
              <a:t>GRACIAS </a:t>
            </a:r>
          </a:p>
        </p:txBody>
      </p:sp>
      <p:pic>
        <p:nvPicPr>
          <p:cNvPr id="4" name="Imagen 3">
            <a:extLst>
              <a:ext uri="{FF2B5EF4-FFF2-40B4-BE49-F238E27FC236}">
                <a16:creationId xmlns:a16="http://schemas.microsoft.com/office/drawing/2014/main" id="{CE6DD097-BD97-4D3C-ACBC-123086258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988841"/>
            <a:ext cx="6156176" cy="4617132"/>
          </a:xfrm>
          <a:prstGeom prst="rect">
            <a:avLst/>
          </a:prstGeom>
        </p:spPr>
      </p:pic>
    </p:spTree>
    <p:extLst>
      <p:ext uri="{BB962C8B-B14F-4D97-AF65-F5344CB8AC3E}">
        <p14:creationId xmlns:p14="http://schemas.microsoft.com/office/powerpoint/2010/main" val="193728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43E99-89D5-4368-A3AE-B42B5FA7ECA5}"/>
              </a:ext>
            </a:extLst>
          </p:cNvPr>
          <p:cNvSpPr>
            <a:spLocks noGrp="1"/>
          </p:cNvSpPr>
          <p:nvPr>
            <p:ph type="title"/>
          </p:nvPr>
        </p:nvSpPr>
        <p:spPr>
          <a:xfrm>
            <a:off x="457200" y="116632"/>
            <a:ext cx="8229600" cy="457199"/>
          </a:xfrm>
        </p:spPr>
        <p:txBody>
          <a:bodyPr>
            <a:normAutofit fontScale="90000"/>
          </a:bodyPr>
          <a:lstStyle/>
          <a:p>
            <a:r>
              <a:rPr lang="es-ES" sz="2800" dirty="0">
                <a:latin typeface="Arial" panose="020B0604020202020204" pitchFamily="34" charset="0"/>
                <a:cs typeface="Arial" panose="020B0604020202020204" pitchFamily="34" charset="0"/>
              </a:rPr>
              <a:t>Desde 1982 el CESDER</a:t>
            </a:r>
          </a:p>
        </p:txBody>
      </p:sp>
      <p:sp>
        <p:nvSpPr>
          <p:cNvPr id="3" name="Marcador de contenido 2">
            <a:extLst>
              <a:ext uri="{FF2B5EF4-FFF2-40B4-BE49-F238E27FC236}">
                <a16:creationId xmlns:a16="http://schemas.microsoft.com/office/drawing/2014/main" id="{FA8666D7-E162-47B0-B864-EAD8BABDA53B}"/>
              </a:ext>
            </a:extLst>
          </p:cNvPr>
          <p:cNvSpPr>
            <a:spLocks noGrp="1"/>
          </p:cNvSpPr>
          <p:nvPr>
            <p:ph idx="1"/>
          </p:nvPr>
        </p:nvSpPr>
        <p:spPr>
          <a:xfrm>
            <a:off x="3707904" y="573830"/>
            <a:ext cx="5436096" cy="6284169"/>
          </a:xfrm>
        </p:spPr>
        <p:txBody>
          <a:bodyPr>
            <a:normAutofit fontScale="47500" lnSpcReduction="20000"/>
          </a:bodyPr>
          <a:lstStyle/>
          <a:p>
            <a:pPr marL="0" indent="0" algn="just">
              <a:lnSpc>
                <a:spcPct val="150000"/>
              </a:lnSpc>
              <a:buNone/>
            </a:pPr>
            <a:r>
              <a:rPr lang="es-ES" sz="5100" dirty="0"/>
              <a:t>+ </a:t>
            </a:r>
            <a:r>
              <a:rPr lang="es-ES" sz="5100" b="1" dirty="0"/>
              <a:t>impulsa acciones locales que transforman </a:t>
            </a:r>
            <a:r>
              <a:rPr lang="es-ES" sz="5100" dirty="0"/>
              <a:t>las condiciones de vida en las comunidades de Zautla-</a:t>
            </a:r>
            <a:r>
              <a:rPr lang="es-ES" sz="5100" dirty="0" err="1"/>
              <a:t>Ixtacamaxtitlán</a:t>
            </a:r>
            <a:r>
              <a:rPr lang="es-ES" sz="5100" dirty="0"/>
              <a:t> en la Sierra Norte del Estado de Puebla</a:t>
            </a:r>
          </a:p>
          <a:p>
            <a:pPr marL="0" indent="0" algn="just">
              <a:lnSpc>
                <a:spcPct val="150000"/>
              </a:lnSpc>
              <a:buNone/>
            </a:pPr>
            <a:r>
              <a:rPr lang="es-ES" sz="5100" dirty="0"/>
              <a:t>+ </a:t>
            </a:r>
            <a:r>
              <a:rPr lang="es-ES" sz="5100" b="1" dirty="0"/>
              <a:t>desarrolla procesos de innovación </a:t>
            </a:r>
            <a:r>
              <a:rPr lang="es-ES" sz="5100" dirty="0"/>
              <a:t>en educación, en planeación del desarrollo local y en el trabajo comunitario</a:t>
            </a:r>
          </a:p>
          <a:p>
            <a:pPr marL="0" indent="0" algn="just">
              <a:lnSpc>
                <a:spcPct val="150000"/>
              </a:lnSpc>
              <a:buNone/>
            </a:pPr>
            <a:r>
              <a:rPr lang="es-ES" sz="5100" dirty="0"/>
              <a:t>+ </a:t>
            </a:r>
            <a:r>
              <a:rPr lang="es-ES" sz="5100" b="1" dirty="0"/>
              <a:t>apoya y acompaña esfuerzos e iniciativas </a:t>
            </a:r>
            <a:r>
              <a:rPr lang="es-ES" sz="5100" dirty="0"/>
              <a:t>que multiplican las ideas y propuestas innovadoras que hemos generado</a:t>
            </a:r>
          </a:p>
          <a:p>
            <a:endParaRPr lang="es-ES" dirty="0"/>
          </a:p>
        </p:txBody>
      </p:sp>
      <p:pic>
        <p:nvPicPr>
          <p:cNvPr id="4" name="Picture 2" descr="E:\de albert\fotos varias 050.jpg">
            <a:extLst>
              <a:ext uri="{FF2B5EF4-FFF2-40B4-BE49-F238E27FC236}">
                <a16:creationId xmlns:a16="http://schemas.microsoft.com/office/drawing/2014/main" id="{DCA637EF-03C1-4344-8970-C8ECC3AEB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09" y="944724"/>
            <a:ext cx="3726413"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6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12268-1AB0-4742-82D0-7E6F1A47F6A7}"/>
              </a:ext>
            </a:extLst>
          </p:cNvPr>
          <p:cNvSpPr>
            <a:spLocks noGrp="1"/>
          </p:cNvSpPr>
          <p:nvPr>
            <p:ph type="title"/>
          </p:nvPr>
        </p:nvSpPr>
        <p:spPr>
          <a:xfrm>
            <a:off x="0" y="116632"/>
            <a:ext cx="9036496" cy="648072"/>
          </a:xfrm>
        </p:spPr>
        <p:txBody>
          <a:bodyPr>
            <a:noAutofit/>
          </a:bodyPr>
          <a:lstStyle/>
          <a:p>
            <a:r>
              <a:rPr lang="es-ES_tradnl" sz="2500" dirty="0"/>
              <a:t>La propuesta educativa</a:t>
            </a:r>
            <a:endParaRPr lang="es-ES" sz="2500" dirty="0"/>
          </a:p>
        </p:txBody>
      </p:sp>
      <p:sp>
        <p:nvSpPr>
          <p:cNvPr id="3" name="Marcador de contenido 2">
            <a:extLst>
              <a:ext uri="{FF2B5EF4-FFF2-40B4-BE49-F238E27FC236}">
                <a16:creationId xmlns:a16="http://schemas.microsoft.com/office/drawing/2014/main" id="{AEEF0C4B-F94B-4B25-B40F-9C339FF0DD89}"/>
              </a:ext>
            </a:extLst>
          </p:cNvPr>
          <p:cNvSpPr>
            <a:spLocks noGrp="1"/>
          </p:cNvSpPr>
          <p:nvPr>
            <p:ph idx="1"/>
          </p:nvPr>
        </p:nvSpPr>
        <p:spPr>
          <a:xfrm>
            <a:off x="3491309" y="720080"/>
            <a:ext cx="5652692" cy="6381328"/>
          </a:xfrm>
        </p:spPr>
        <p:txBody>
          <a:bodyPr>
            <a:normAutofit fontScale="55000" lnSpcReduction="20000"/>
          </a:bodyPr>
          <a:lstStyle/>
          <a:p>
            <a:pPr algn="just">
              <a:lnSpc>
                <a:spcPct val="120000"/>
              </a:lnSpc>
            </a:pPr>
            <a:r>
              <a:rPr lang="es-ES_tradnl" sz="4500" dirty="0"/>
              <a:t>considera los cambios en la conformación y apropiación de los espacios rurales</a:t>
            </a:r>
          </a:p>
          <a:p>
            <a:pPr algn="just">
              <a:lnSpc>
                <a:spcPct val="120000"/>
              </a:lnSpc>
            </a:pPr>
            <a:r>
              <a:rPr lang="es-ES_tradnl" sz="4500" dirty="0">
                <a:latin typeface="Arial" panose="020B0604020202020204" pitchFamily="34" charset="0"/>
                <a:cs typeface="Arial" panose="020B0604020202020204" pitchFamily="34" charset="0"/>
              </a:rPr>
              <a:t>en la forma de construir y vivir nuestras identidades, </a:t>
            </a:r>
          </a:p>
          <a:p>
            <a:pPr algn="just">
              <a:lnSpc>
                <a:spcPct val="120000"/>
              </a:lnSpc>
            </a:pPr>
            <a:r>
              <a:rPr lang="es-ES_tradnl" sz="4500" dirty="0">
                <a:latin typeface="Arial" panose="020B0604020202020204" pitchFamily="34" charset="0"/>
                <a:cs typeface="Arial" panose="020B0604020202020204" pitchFamily="34" charset="0"/>
              </a:rPr>
              <a:t>las relaciones que establecemos como sujetos dentro de sistemas económicos,</a:t>
            </a:r>
          </a:p>
          <a:p>
            <a:pPr algn="just">
              <a:lnSpc>
                <a:spcPct val="120000"/>
              </a:lnSpc>
            </a:pPr>
            <a:r>
              <a:rPr lang="es-ES_tradnl" sz="4500" dirty="0">
                <a:latin typeface="Arial" panose="020B0604020202020204" pitchFamily="34" charset="0"/>
                <a:cs typeface="Arial" panose="020B0604020202020204" pitchFamily="34" charset="0"/>
              </a:rPr>
              <a:t>en cómo personas y grupos sociales nos relacionamos con el medio ambiente </a:t>
            </a:r>
          </a:p>
          <a:p>
            <a:pPr algn="just">
              <a:lnSpc>
                <a:spcPct val="120000"/>
              </a:lnSpc>
            </a:pPr>
            <a:r>
              <a:rPr lang="es-ES_tradnl" sz="4500" dirty="0">
                <a:latin typeface="Arial" panose="020B0604020202020204" pitchFamily="34" charset="0"/>
                <a:cs typeface="Arial" panose="020B0604020202020204" pitchFamily="34" charset="0"/>
              </a:rPr>
              <a:t>y en la posibilidad de que las y los participantes expresemos nuestros sueños, para que colectivamente, impulsemos su realización.</a:t>
            </a:r>
            <a:endParaRPr lang="es-ES" sz="4500" dirty="0">
              <a:latin typeface="Arial" panose="020B0604020202020204" pitchFamily="34" charset="0"/>
              <a:cs typeface="Arial" panose="020B0604020202020204" pitchFamily="34" charset="0"/>
            </a:endParaRPr>
          </a:p>
          <a:p>
            <a:endParaRPr lang="es-ES" dirty="0"/>
          </a:p>
        </p:txBody>
      </p:sp>
      <p:pic>
        <p:nvPicPr>
          <p:cNvPr id="4" name="Imagen 3">
            <a:extLst>
              <a:ext uri="{FF2B5EF4-FFF2-40B4-BE49-F238E27FC236}">
                <a16:creationId xmlns:a16="http://schemas.microsoft.com/office/drawing/2014/main" id="{53B53F02-488F-4180-8320-93617E61C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5" y="937928"/>
            <a:ext cx="3513453" cy="2635088"/>
          </a:xfrm>
          <a:prstGeom prst="rect">
            <a:avLst/>
          </a:prstGeom>
        </p:spPr>
      </p:pic>
      <p:pic>
        <p:nvPicPr>
          <p:cNvPr id="5" name="Imagen 4">
            <a:extLst>
              <a:ext uri="{FF2B5EF4-FFF2-40B4-BE49-F238E27FC236}">
                <a16:creationId xmlns:a16="http://schemas.microsoft.com/office/drawing/2014/main" id="{B066F08B-A27E-4B7D-86C7-4880EBDBE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6" y="4081221"/>
            <a:ext cx="3429026" cy="2300107"/>
          </a:xfrm>
          <a:prstGeom prst="rect">
            <a:avLst/>
          </a:prstGeom>
        </p:spPr>
      </p:pic>
    </p:spTree>
    <p:extLst>
      <p:ext uri="{BB962C8B-B14F-4D97-AF65-F5344CB8AC3E}">
        <p14:creationId xmlns:p14="http://schemas.microsoft.com/office/powerpoint/2010/main" val="2471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BC3287-1912-4578-A3AF-2721B29C2BA1}"/>
              </a:ext>
            </a:extLst>
          </p:cNvPr>
          <p:cNvSpPr>
            <a:spLocks noGrp="1"/>
          </p:cNvSpPr>
          <p:nvPr>
            <p:ph type="title"/>
          </p:nvPr>
        </p:nvSpPr>
        <p:spPr>
          <a:xfrm>
            <a:off x="457200" y="51719"/>
            <a:ext cx="8229600" cy="562074"/>
          </a:xfrm>
        </p:spPr>
        <p:txBody>
          <a:bodyPr>
            <a:normAutofit/>
          </a:bodyPr>
          <a:lstStyle/>
          <a:p>
            <a:r>
              <a:rPr lang="es-ES" sz="2800" dirty="0"/>
              <a:t>La presencia, permanencia y continuidad del CESDER</a:t>
            </a:r>
            <a:endParaRPr lang="es-ES" dirty="0"/>
          </a:p>
        </p:txBody>
      </p:sp>
      <p:sp>
        <p:nvSpPr>
          <p:cNvPr id="3" name="Marcador de contenido 2">
            <a:extLst>
              <a:ext uri="{FF2B5EF4-FFF2-40B4-BE49-F238E27FC236}">
                <a16:creationId xmlns:a16="http://schemas.microsoft.com/office/drawing/2014/main" id="{DFCB53BC-866A-493D-8374-F1625860C013}"/>
              </a:ext>
            </a:extLst>
          </p:cNvPr>
          <p:cNvSpPr>
            <a:spLocks noGrp="1"/>
          </p:cNvSpPr>
          <p:nvPr>
            <p:ph idx="1"/>
          </p:nvPr>
        </p:nvSpPr>
        <p:spPr>
          <a:xfrm>
            <a:off x="2913283" y="476672"/>
            <a:ext cx="6230717" cy="6394722"/>
          </a:xfrm>
        </p:spPr>
        <p:txBody>
          <a:bodyPr>
            <a:noAutofit/>
          </a:bodyPr>
          <a:lstStyle/>
          <a:p>
            <a:pPr marL="0" indent="0" algn="just">
              <a:buNone/>
            </a:pPr>
            <a:r>
              <a:rPr lang="es-ES" sz="2500" dirty="0"/>
              <a:t>+ </a:t>
            </a:r>
            <a:r>
              <a:rPr lang="es-ES" sz="2700" b="1" dirty="0"/>
              <a:t>la posibilidad del don</a:t>
            </a:r>
            <a:r>
              <a:rPr lang="es-ES" sz="2700" dirty="0"/>
              <a:t>, de la acción colaborativa de personas, instituciones, colectivos privados, público y social</a:t>
            </a:r>
          </a:p>
          <a:p>
            <a:pPr marL="0" indent="0" algn="just">
              <a:buNone/>
            </a:pPr>
            <a:r>
              <a:rPr lang="es-ES" sz="2700" dirty="0"/>
              <a:t>+ </a:t>
            </a:r>
            <a:r>
              <a:rPr lang="es-ES" sz="2700" b="1" dirty="0"/>
              <a:t>la posibilidad de una convivialidad </a:t>
            </a:r>
            <a:r>
              <a:rPr lang="es-ES" sz="2700" dirty="0"/>
              <a:t>intercultural, intergeneracional y de género</a:t>
            </a:r>
          </a:p>
          <a:p>
            <a:pPr marL="0" indent="0" algn="just">
              <a:buNone/>
            </a:pPr>
            <a:r>
              <a:rPr lang="es-ES" sz="2700" dirty="0"/>
              <a:t>+ </a:t>
            </a:r>
            <a:r>
              <a:rPr lang="es-ES" sz="2700" b="1" dirty="0"/>
              <a:t>la posibilidad y la potencia del saber </a:t>
            </a:r>
            <a:r>
              <a:rPr lang="es-ES" sz="2700" dirty="0"/>
              <a:t>y conocimiento generado desde la experiencia, como conocimiento innovador, dinámico y flexible</a:t>
            </a:r>
          </a:p>
          <a:p>
            <a:pPr marL="0" indent="0" algn="just">
              <a:buNone/>
            </a:pPr>
            <a:r>
              <a:rPr lang="es-ES" sz="2700" dirty="0"/>
              <a:t>+ </a:t>
            </a:r>
            <a:r>
              <a:rPr lang="es-ES" sz="2700" b="1" dirty="0"/>
              <a:t>que lo pequeño es grande </a:t>
            </a:r>
            <a:r>
              <a:rPr lang="es-ES" sz="2700" dirty="0"/>
              <a:t>cuando no se encierra, cuando se comparte </a:t>
            </a:r>
          </a:p>
          <a:p>
            <a:pPr marL="0" indent="0" algn="just">
              <a:buNone/>
            </a:pPr>
            <a:r>
              <a:rPr lang="es-ES" sz="2700" dirty="0"/>
              <a:t>+ </a:t>
            </a:r>
            <a:r>
              <a:rPr lang="es-ES" sz="2700" b="1" dirty="0"/>
              <a:t>que la acción colectiva continuada en el tiempo genera cambio</a:t>
            </a:r>
            <a:r>
              <a:rPr lang="es-ES" sz="2700" dirty="0"/>
              <a:t>s y fortalece dignidad de vida en las personas.</a:t>
            </a:r>
          </a:p>
        </p:txBody>
      </p:sp>
      <p:pic>
        <p:nvPicPr>
          <p:cNvPr id="6" name="Imagen 5">
            <a:extLst>
              <a:ext uri="{FF2B5EF4-FFF2-40B4-BE49-F238E27FC236}">
                <a16:creationId xmlns:a16="http://schemas.microsoft.com/office/drawing/2014/main" id="{F6C7EAC4-CDBC-4547-9601-DDB3E37DF33D}"/>
              </a:ext>
            </a:extLst>
          </p:cNvPr>
          <p:cNvPicPr>
            <a:picLocks noChangeAspect="1"/>
          </p:cNvPicPr>
          <p:nvPr/>
        </p:nvPicPr>
        <p:blipFill>
          <a:blip r:embed="rId2"/>
          <a:stretch>
            <a:fillRect/>
          </a:stretch>
        </p:blipFill>
        <p:spPr>
          <a:xfrm>
            <a:off x="51351" y="850602"/>
            <a:ext cx="2865030" cy="2866430"/>
          </a:xfrm>
          <a:prstGeom prst="rect">
            <a:avLst/>
          </a:prstGeom>
        </p:spPr>
      </p:pic>
      <p:pic>
        <p:nvPicPr>
          <p:cNvPr id="7" name="Imagen 6">
            <a:extLst>
              <a:ext uri="{FF2B5EF4-FFF2-40B4-BE49-F238E27FC236}">
                <a16:creationId xmlns:a16="http://schemas.microsoft.com/office/drawing/2014/main" id="{61F16E87-5943-4373-86A0-82D97D5D3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50" y="4234878"/>
            <a:ext cx="2861933" cy="2146450"/>
          </a:xfrm>
          <a:prstGeom prst="rect">
            <a:avLst/>
          </a:prstGeom>
        </p:spPr>
      </p:pic>
    </p:spTree>
    <p:extLst>
      <p:ext uri="{BB962C8B-B14F-4D97-AF65-F5344CB8AC3E}">
        <p14:creationId xmlns:p14="http://schemas.microsoft.com/office/powerpoint/2010/main" val="151486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84E2B-F5D0-4F8E-8D16-DFB1E702E0E2}"/>
              </a:ext>
            </a:extLst>
          </p:cNvPr>
          <p:cNvSpPr>
            <a:spLocks noGrp="1"/>
          </p:cNvSpPr>
          <p:nvPr>
            <p:ph type="title"/>
          </p:nvPr>
        </p:nvSpPr>
        <p:spPr>
          <a:xfrm>
            <a:off x="457200" y="44624"/>
            <a:ext cx="8229600" cy="922114"/>
          </a:xfrm>
        </p:spPr>
        <p:txBody>
          <a:bodyPr>
            <a:normAutofit/>
          </a:bodyPr>
          <a:lstStyle/>
          <a:p>
            <a:r>
              <a:rPr lang="es-ES" sz="2500" dirty="0"/>
              <a:t>lo que queremos hacer en los próximos cinco años (2018-2023)</a:t>
            </a:r>
          </a:p>
        </p:txBody>
      </p:sp>
      <p:sp>
        <p:nvSpPr>
          <p:cNvPr id="3" name="Marcador de contenido 2">
            <a:extLst>
              <a:ext uri="{FF2B5EF4-FFF2-40B4-BE49-F238E27FC236}">
                <a16:creationId xmlns:a16="http://schemas.microsoft.com/office/drawing/2014/main" id="{AC5A7895-495D-4966-80C8-F12EEAFA39C9}"/>
              </a:ext>
            </a:extLst>
          </p:cNvPr>
          <p:cNvSpPr>
            <a:spLocks noGrp="1"/>
          </p:cNvSpPr>
          <p:nvPr>
            <p:ph idx="1"/>
          </p:nvPr>
        </p:nvSpPr>
        <p:spPr>
          <a:xfrm>
            <a:off x="3203848" y="836712"/>
            <a:ext cx="5940152" cy="6021288"/>
          </a:xfrm>
        </p:spPr>
        <p:txBody>
          <a:bodyPr>
            <a:normAutofit fontScale="70000" lnSpcReduction="20000"/>
          </a:bodyPr>
          <a:lstStyle/>
          <a:p>
            <a:pPr marL="0" indent="0" algn="just">
              <a:lnSpc>
                <a:spcPct val="120000"/>
              </a:lnSpc>
              <a:buNone/>
            </a:pPr>
            <a:r>
              <a:rPr lang="es-ES" dirty="0"/>
              <a:t>+ </a:t>
            </a:r>
            <a:r>
              <a:rPr lang="es-ES" sz="3400" dirty="0"/>
              <a:t>consolidar al CESDER como una Universidad alternativa, que forma especialistas a nivel de grado (licenciatura) y de posgrado (maestrías) y que genera innovación educativa y pedagógica relevante para la formación de profesionistas que trabajen en zonas campesinas e indígenas.</a:t>
            </a:r>
          </a:p>
          <a:p>
            <a:pPr marL="0" indent="0" algn="just">
              <a:lnSpc>
                <a:spcPct val="120000"/>
              </a:lnSpc>
              <a:buNone/>
            </a:pPr>
            <a:endParaRPr lang="es-ES" sz="3400" dirty="0"/>
          </a:p>
          <a:p>
            <a:pPr marL="0" indent="0" algn="just">
              <a:lnSpc>
                <a:spcPct val="120000"/>
              </a:lnSpc>
              <a:buNone/>
            </a:pPr>
            <a:r>
              <a:rPr lang="es-ES" sz="3400" dirty="0"/>
              <a:t>+ desplegar y aumentar la capacidad de incidencia en la educación superior y las posibilidades de compartir a nivel nacional y latinoamericano las propuestas, impulsando redes, articulaciones con otras iniciativas, desarrollando procesos de acompañamiento sistemáticos</a:t>
            </a:r>
            <a:r>
              <a:rPr lang="es-ES" dirty="0"/>
              <a:t>.</a:t>
            </a:r>
          </a:p>
        </p:txBody>
      </p:sp>
      <p:pic>
        <p:nvPicPr>
          <p:cNvPr id="4" name="Imagen 3">
            <a:extLst>
              <a:ext uri="{FF2B5EF4-FFF2-40B4-BE49-F238E27FC236}">
                <a16:creationId xmlns:a16="http://schemas.microsoft.com/office/drawing/2014/main" id="{AACB1729-E36B-4D0B-894E-AD6E67751058}"/>
              </a:ext>
            </a:extLst>
          </p:cNvPr>
          <p:cNvPicPr>
            <a:picLocks noChangeAspect="1"/>
          </p:cNvPicPr>
          <p:nvPr/>
        </p:nvPicPr>
        <p:blipFill>
          <a:blip r:embed="rId2"/>
          <a:stretch>
            <a:fillRect/>
          </a:stretch>
        </p:blipFill>
        <p:spPr>
          <a:xfrm>
            <a:off x="1" y="4005064"/>
            <a:ext cx="3131839" cy="2350026"/>
          </a:xfrm>
          <a:prstGeom prst="rect">
            <a:avLst/>
          </a:prstGeom>
        </p:spPr>
      </p:pic>
      <p:pic>
        <p:nvPicPr>
          <p:cNvPr id="5" name="14 Imagen" descr="DSC05504.JPG">
            <a:extLst>
              <a:ext uri="{FF2B5EF4-FFF2-40B4-BE49-F238E27FC236}">
                <a16:creationId xmlns:a16="http://schemas.microsoft.com/office/drawing/2014/main" id="{61D9C135-C24A-486C-8715-7F155E8EC5F4}"/>
              </a:ext>
            </a:extLst>
          </p:cNvPr>
          <p:cNvPicPr/>
          <p:nvPr/>
        </p:nvPicPr>
        <p:blipFill>
          <a:blip r:embed="rId3" cstate="print"/>
          <a:stretch>
            <a:fillRect/>
          </a:stretch>
        </p:blipFill>
        <p:spPr>
          <a:xfrm>
            <a:off x="20297" y="1427944"/>
            <a:ext cx="3111543" cy="2001056"/>
          </a:xfrm>
          <a:prstGeom prst="rect">
            <a:avLst/>
          </a:prstGeom>
        </p:spPr>
      </p:pic>
    </p:spTree>
    <p:extLst>
      <p:ext uri="{BB962C8B-B14F-4D97-AF65-F5344CB8AC3E}">
        <p14:creationId xmlns:p14="http://schemas.microsoft.com/office/powerpoint/2010/main" val="84217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5FD87-AECA-4247-B308-C8BB2DB3E543}"/>
              </a:ext>
            </a:extLst>
          </p:cNvPr>
          <p:cNvSpPr>
            <a:spLocks noGrp="1"/>
          </p:cNvSpPr>
          <p:nvPr>
            <p:ph type="title"/>
          </p:nvPr>
        </p:nvSpPr>
        <p:spPr/>
        <p:txBody>
          <a:bodyPr>
            <a:normAutofit fontScale="90000"/>
          </a:bodyPr>
          <a:lstStyle/>
          <a:p>
            <a:r>
              <a:rPr lang="es-ES" dirty="0"/>
              <a:t>La Licenciatura en Planeación del Desarrollo Rural</a:t>
            </a:r>
          </a:p>
        </p:txBody>
      </p:sp>
      <p:pic>
        <p:nvPicPr>
          <p:cNvPr id="5" name="Marcador de contenido 4">
            <a:extLst>
              <a:ext uri="{FF2B5EF4-FFF2-40B4-BE49-F238E27FC236}">
                <a16:creationId xmlns:a16="http://schemas.microsoft.com/office/drawing/2014/main" id="{C454A491-A938-41F0-8E08-F399372906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7841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928992" cy="2304256"/>
          </a:xfrm>
        </p:spPr>
        <p:txBody>
          <a:bodyPr>
            <a:normAutofit fontScale="90000"/>
          </a:bodyPr>
          <a:lstStyle/>
          <a:p>
            <a:r>
              <a:rPr lang="es-ES_tradnl" sz="3100" dirty="0"/>
              <a:t>La duración de la carrera es de cuatro años, organizados en dos </a:t>
            </a:r>
            <a:r>
              <a:rPr lang="es-ES_tradnl" sz="3100" b="1" cap="small" dirty="0"/>
              <a:t>Etapas</a:t>
            </a:r>
            <a:r>
              <a:rPr lang="es-ES_tradnl" sz="3100" dirty="0"/>
              <a:t>, cada una con dos años de duración. Las etapas, a su vez, se dividen en dos </a:t>
            </a:r>
            <a:r>
              <a:rPr lang="es-ES_tradnl" sz="3100" b="1" cap="small" dirty="0"/>
              <a:t>Momentos</a:t>
            </a:r>
            <a:r>
              <a:rPr lang="es-ES_tradnl" sz="3100" dirty="0"/>
              <a:t>, cada uno con un año de duración. Cada momento, por su parte, se constituye con tres </a:t>
            </a:r>
            <a:r>
              <a:rPr lang="es-ES_tradnl" sz="3100" b="1" dirty="0"/>
              <a:t>Módulos</a:t>
            </a:r>
            <a:r>
              <a:rPr lang="es-ES_tradnl" sz="3100" dirty="0"/>
              <a:t> y un </a:t>
            </a:r>
            <a:r>
              <a:rPr lang="es-ES_tradnl" sz="3100" b="1" dirty="0"/>
              <a:t>Curso de Verano</a:t>
            </a:r>
            <a:r>
              <a:rPr lang="es-ES_tradnl" sz="3100" dirty="0"/>
              <a:t>.</a:t>
            </a:r>
            <a:endParaRPr lang="es-ES" sz="3100" dirty="0"/>
          </a:p>
        </p:txBody>
      </p:sp>
      <p:pic>
        <p:nvPicPr>
          <p:cNvPr id="4" name="3 Marcador de contenido"/>
          <p:cNvPicPr>
            <a:picLocks noGrp="1"/>
          </p:cNvPicPr>
          <p:nvPr>
            <p:ph idx="1"/>
          </p:nvPr>
        </p:nvPicPr>
        <p:blipFill>
          <a:blip r:embed="rId2">
            <a:grayscl/>
            <a:extLst>
              <a:ext uri="{28A0092B-C50C-407E-A947-70E740481C1C}">
                <a14:useLocalDpi xmlns:a14="http://schemas.microsoft.com/office/drawing/2010/main" val="0"/>
              </a:ext>
            </a:extLst>
          </a:blip>
          <a:stretch>
            <a:fillRect/>
          </a:stretch>
        </p:blipFill>
        <p:spPr>
          <a:xfrm>
            <a:off x="595994" y="2348880"/>
            <a:ext cx="7952012" cy="3798165"/>
          </a:xfrm>
          <a:prstGeom prst="rect">
            <a:avLst/>
          </a:prstGeom>
        </p:spPr>
      </p:pic>
    </p:spTree>
    <p:extLst>
      <p:ext uri="{BB962C8B-B14F-4D97-AF65-F5344CB8AC3E}">
        <p14:creationId xmlns:p14="http://schemas.microsoft.com/office/powerpoint/2010/main" val="114157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lnSpcReduction="20000"/>
          </a:bodyPr>
          <a:lstStyle/>
          <a:p>
            <a:pPr marL="0" indent="0" algn="ctr">
              <a:buNone/>
            </a:pPr>
            <a:r>
              <a:rPr lang="es-ES_tradnl" b="1" dirty="0"/>
              <a:t>La Estructura Modular</a:t>
            </a:r>
            <a:endParaRPr lang="es-ES_tradnl" dirty="0"/>
          </a:p>
          <a:p>
            <a:pPr marL="0" indent="0" algn="just">
              <a:buNone/>
            </a:pPr>
            <a:r>
              <a:rPr lang="es-ES_tradnl" dirty="0"/>
              <a:t>se organizan las actividades en torno a un conjunto de preguntas que pretenden motivarnos a indagar, investigar, profundizar, en algún aspecto </a:t>
            </a:r>
            <a:r>
              <a:rPr lang="es-ES_tradnl" u="words" dirty="0"/>
              <a:t>de la realidad</a:t>
            </a:r>
            <a:r>
              <a:rPr lang="es-ES_tradnl" dirty="0"/>
              <a:t> (nuestro “problema – objeto de investigación/transformación”),</a:t>
            </a:r>
          </a:p>
          <a:p>
            <a:pPr marL="0" indent="0" algn="just">
              <a:buNone/>
            </a:pPr>
            <a:r>
              <a:rPr lang="es-ES_tradnl" dirty="0"/>
              <a:t>El proceso sigue la propuesta epistemológica de Hugo </a:t>
            </a:r>
            <a:r>
              <a:rPr lang="es-ES_tradnl" dirty="0" err="1"/>
              <a:t>Zemelman</a:t>
            </a:r>
            <a:r>
              <a:rPr lang="es-ES_tradnl" dirty="0"/>
              <a:t>, que consta de tres momentos:</a:t>
            </a:r>
          </a:p>
          <a:p>
            <a:pPr marL="0" indent="0" algn="just">
              <a:buNone/>
            </a:pPr>
            <a:r>
              <a:rPr lang="es-ES_tradnl" dirty="0"/>
              <a:t> </a:t>
            </a:r>
            <a:r>
              <a:rPr lang="es-ES_tradnl" sz="2800" dirty="0"/>
              <a:t>a) </a:t>
            </a:r>
            <a:r>
              <a:rPr lang="es-ES_tradnl" sz="2800" b="1" dirty="0"/>
              <a:t>Estar EN la realidad</a:t>
            </a:r>
            <a:r>
              <a:rPr lang="es-ES_tradnl" sz="2800" dirty="0"/>
              <a:t>, reconocernos en una realidad específica y poder expresarla de acuerdo con lo que sentimos y pensamos respecto de ella; </a:t>
            </a:r>
          </a:p>
          <a:p>
            <a:pPr marL="0" indent="0" algn="just">
              <a:buNone/>
            </a:pPr>
            <a:r>
              <a:rPr lang="es-ES_tradnl" sz="2800" dirty="0"/>
              <a:t>b) </a:t>
            </a:r>
            <a:r>
              <a:rPr lang="es-ES_tradnl" sz="2800" b="1" dirty="0"/>
              <a:t>Estar ANTE la realidad</a:t>
            </a:r>
            <a:r>
              <a:rPr lang="es-ES_tradnl" sz="2800" dirty="0"/>
              <a:t>, acopiando elementos teóricos, metodológicos, conceptuales, que nos permitan su mejor compresión; finalmente, </a:t>
            </a:r>
          </a:p>
          <a:p>
            <a:pPr marL="0" indent="0" algn="just">
              <a:buNone/>
            </a:pPr>
            <a:r>
              <a:rPr lang="es-ES_tradnl" sz="2800" dirty="0"/>
              <a:t>c) </a:t>
            </a:r>
            <a:r>
              <a:rPr lang="es-ES_tradnl" sz="2800" b="1" dirty="0"/>
              <a:t>Ponerse PARA la realidad</a:t>
            </a:r>
            <a:r>
              <a:rPr lang="es-ES_tradnl" sz="2800" dirty="0"/>
              <a:t>, o sea, proponer cambios que se traduzcan en transformaciones con vistas a la construcción de nuestro futuro deseado.</a:t>
            </a:r>
            <a:endParaRPr lang="es-ES" sz="2800" dirty="0"/>
          </a:p>
          <a:p>
            <a:pPr marL="0" indent="0">
              <a:buNone/>
            </a:pPr>
            <a:endParaRPr lang="es-ES" dirty="0"/>
          </a:p>
        </p:txBody>
      </p:sp>
    </p:spTree>
    <p:extLst>
      <p:ext uri="{BB962C8B-B14F-4D97-AF65-F5344CB8AC3E}">
        <p14:creationId xmlns:p14="http://schemas.microsoft.com/office/powerpoint/2010/main" val="362891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65515"/>
          </a:xfrm>
        </p:spPr>
        <p:txBody>
          <a:bodyPr/>
          <a:lstStyle/>
          <a:p>
            <a:pPr marL="0" indent="0" algn="ctr">
              <a:buNone/>
            </a:pPr>
            <a:r>
              <a:rPr lang="es-ES_tradnl" sz="2800" dirty="0"/>
              <a:t>Gráficamente, el proceso modular puede representarse así:</a:t>
            </a:r>
            <a:endParaRPr lang="es-ES" sz="2800" dirty="0"/>
          </a:p>
          <a:p>
            <a:endParaRPr lang="es-ES" dirty="0"/>
          </a:p>
        </p:txBody>
      </p:sp>
      <p:pic>
        <p:nvPicPr>
          <p:cNvPr id="4" name="3 Imagen"/>
          <p:cNvPicPr/>
          <p:nvPr/>
        </p:nvPicPr>
        <p:blipFill>
          <a:blip r:embed="rId2">
            <a:grayscl/>
            <a:extLst>
              <a:ext uri="{28A0092B-C50C-407E-A947-70E740481C1C}">
                <a14:useLocalDpi xmlns:a14="http://schemas.microsoft.com/office/drawing/2010/main" val="0"/>
              </a:ext>
            </a:extLst>
          </a:blip>
          <a:stretch>
            <a:fillRect/>
          </a:stretch>
        </p:blipFill>
        <p:spPr>
          <a:xfrm>
            <a:off x="395536" y="1484784"/>
            <a:ext cx="8136904" cy="2336587"/>
          </a:xfrm>
          <a:prstGeom prst="rect">
            <a:avLst/>
          </a:prstGeom>
        </p:spPr>
      </p:pic>
    </p:spTree>
    <p:extLst>
      <p:ext uri="{BB962C8B-B14F-4D97-AF65-F5344CB8AC3E}">
        <p14:creationId xmlns:p14="http://schemas.microsoft.com/office/powerpoint/2010/main" val="19782222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TotalTime>
  <Words>548</Words>
  <Application>Microsoft Office PowerPoint</Application>
  <PresentationFormat>Presentación en pantalla (4:3)</PresentationFormat>
  <Paragraphs>37</Paragraphs>
  <Slides>11</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5" baseType="lpstr">
      <vt:lpstr>Arial</vt:lpstr>
      <vt:lpstr>Calibri</vt:lpstr>
      <vt:lpstr>Tema de Office</vt:lpstr>
      <vt:lpstr>PhotoImpact</vt:lpstr>
      <vt:lpstr>Presentación de PowerPoint</vt:lpstr>
      <vt:lpstr>Desde 1982 el CESDER</vt:lpstr>
      <vt:lpstr>La propuesta educativa</vt:lpstr>
      <vt:lpstr>La presencia, permanencia y continuidad del CESDER</vt:lpstr>
      <vt:lpstr>lo que queremos hacer en los próximos cinco años (2018-2023)</vt:lpstr>
      <vt:lpstr>La Licenciatura en Planeación del Desarrollo Rural</vt:lpstr>
      <vt:lpstr>La duración de la carrera es de cuatro años, organizados en dos Etapas, cada una con dos años de duración. Las etapas, a su vez, se dividen en dos Momentos, cada uno con un año de duración. Cada momento, por su parte, se constituye con tres Módulos y un Curso de Verano.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vocación y experticia de CESDER-PRODES ha sido la educación, especialmente orientada al estudio de la realidad de las zonas rurales, para su transformación. Sus treinta años con proyectos educativos en la región, en el país, le capacitan para plantear la actualización constante de procesos formativos, adecuándolos al contexto rural actual.</dc:title>
  <dc:creator>marco</dc:creator>
  <cp:lastModifiedBy>marco</cp:lastModifiedBy>
  <cp:revision>58</cp:revision>
  <dcterms:created xsi:type="dcterms:W3CDTF">2017-06-11T21:17:23Z</dcterms:created>
  <dcterms:modified xsi:type="dcterms:W3CDTF">2018-03-09T05:19:09Z</dcterms:modified>
</cp:coreProperties>
</file>